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ndara" pitchFamily="34" charset="0"/>
      <p:regular r:id="rId33"/>
      <p:bold r:id="rId34"/>
      <p:italic r:id="rId35"/>
      <p:boldItalic r:id="rId36"/>
    </p:embeddedFont>
    <p:embeddedFont>
      <p:font typeface="Tahoma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ho/6m5rgiNYye/cAIbnFMOl2be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63450A-0D24-412D-B139-60D13336D5C2}">
  <a:tblStyle styleId="{DB63450A-0D24-412D-B139-60D13336D5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23" autoAdjust="0"/>
  </p:normalViewPr>
  <p:slideViewPr>
    <p:cSldViewPr snapToGrid="0">
      <p:cViewPr varScale="1">
        <p:scale>
          <a:sx n="79" d="100"/>
          <a:sy n="79" d="100"/>
        </p:scale>
        <p:origin x="-78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/>
        </p:nvSpPr>
        <p:spPr>
          <a:xfrm>
            <a:off x="3767552" y="9273605"/>
            <a:ext cx="2880795" cy="48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 the Earth System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3"/>
          </p:nvPr>
        </p:nvSpPr>
        <p:spPr>
          <a:xfrm>
            <a:off x="6193370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 amt="16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8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-5343233" y="3605363"/>
            <a:ext cx="22833856" cy="80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00" tIns="47500" rIns="95000" bIns="475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003727" y="1344020"/>
            <a:ext cx="8801871" cy="25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115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841326" y="2091881"/>
            <a:ext cx="9212893" cy="384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800" b="1" i="0" u="none" strike="noStrike" cap="none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Learning and Educating about Climate Change </a:t>
            </a:r>
            <a:r>
              <a:rPr lang="en-US" sz="4800" b="0" i="0" u="none" strike="noStrike" cap="none" dirty="0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	</a:t>
            </a:r>
            <a:endParaRPr dirty="0"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73086"/>
            <a:ext cx="3390900" cy="9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805598" y="73086"/>
            <a:ext cx="1333129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323709" y="122346"/>
            <a:ext cx="1281365" cy="13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</a:rPr>
              <a:t>Question 2: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What do you think is the effect of the increase in the concentration of CO</a:t>
            </a:r>
            <a:r>
              <a:rPr lang="en-US" sz="4800" b="1" baseline="-25000"/>
              <a:t>2</a:t>
            </a:r>
            <a:r>
              <a:rPr lang="en-US" sz="4800" b="1"/>
              <a:t> on the temperature of the atmosphere?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1000160" y="1111768"/>
            <a:ext cx="101916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en-US" sz="2400" b="1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Air pollution is not only about the gases that cause the greenhouse effect but also about a variety of gaseous and particulate pollutants.</a:t>
            </a:r>
            <a:endParaRPr sz="2400" b="1" dirty="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0106" y="2393372"/>
            <a:ext cx="7279699" cy="4159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/>
        </p:nvSpPr>
        <p:spPr>
          <a:xfrm>
            <a:off x="1425985" y="21701"/>
            <a:ext cx="95184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Air pollution</a:t>
            </a:r>
            <a:endParaRPr/>
          </a:p>
        </p:txBody>
      </p:sp>
      <p:grpSp>
        <p:nvGrpSpPr>
          <p:cNvPr id="224" name="Google Shape;224;p11"/>
          <p:cNvGrpSpPr/>
          <p:nvPr/>
        </p:nvGrpSpPr>
        <p:grpSpPr>
          <a:xfrm>
            <a:off x="0" y="-56710"/>
            <a:ext cx="12014368" cy="895408"/>
            <a:chOff x="0" y="-56710"/>
            <a:chExt cx="12014368" cy="895408"/>
          </a:xfrm>
        </p:grpSpPr>
        <p:sp>
          <p:nvSpPr>
            <p:cNvPr id="225" name="Google Shape;225;p11"/>
            <p:cNvSpPr/>
            <p:nvPr/>
          </p:nvSpPr>
          <p:spPr>
            <a:xfrm>
              <a:off x="0" y="-56710"/>
              <a:ext cx="2229633" cy="77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EDU4clima</a:t>
              </a:r>
              <a:endParaRPr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6" name="Google Shape;226;p11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1325" y="36335"/>
              <a:ext cx="803043" cy="8023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87927" y="690995"/>
            <a:ext cx="1078173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Aerosols participate in the formation of clouds and the determination of precipitation –that is why they are called Cloud Condensation Nuclei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 pollution also affects the climate in terms of the water cycle </a:t>
            </a:r>
            <a:endParaRPr dirty="0"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Currently, there is a lot of uncertainty on how anthropogenic changes in clouds affect the climate</a:t>
            </a:r>
            <a:endParaRPr sz="24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701" y="3124218"/>
            <a:ext cx="4279183" cy="362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5462" y="3709079"/>
            <a:ext cx="3700616" cy="208431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/>
          <p:nvPr/>
        </p:nvSpPr>
        <p:spPr>
          <a:xfrm>
            <a:off x="4638691" y="4336395"/>
            <a:ext cx="1457308" cy="82968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4201091" y="-26496"/>
            <a:ext cx="37898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Hydrological cycle</a:t>
            </a:r>
            <a:endParaRPr sz="36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869657" y="1069724"/>
            <a:ext cx="1256706" cy="99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</a:rPr>
              <a:t>Question 3: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 dirty="0"/>
              <a:t>What is the role of aerosols (e.g. smoke) in cloud formation?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4209" y="1164701"/>
            <a:ext cx="3142678" cy="314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098" y="1458221"/>
            <a:ext cx="4064686" cy="279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433779" y="1137267"/>
            <a:ext cx="3470645" cy="21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4"/>
          <p:cNvSpPr txBox="1"/>
          <p:nvPr/>
        </p:nvSpPr>
        <p:spPr>
          <a:xfrm>
            <a:off x="673631" y="3667722"/>
            <a:ext cx="2130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Floods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327036" y="4422727"/>
            <a:ext cx="1746868" cy="220049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 txBox="1"/>
          <p:nvPr/>
        </p:nvSpPr>
        <p:spPr>
          <a:xfrm>
            <a:off x="1425985" y="21701"/>
            <a:ext cx="95184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Climate change impacts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5883657" y="1273555"/>
            <a:ext cx="2130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Biodiversity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9080773" y="3759875"/>
            <a:ext cx="2130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 LEVEL RISE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1723051" y="4422727"/>
            <a:ext cx="2130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14"/>
          <p:cNvGrpSpPr/>
          <p:nvPr/>
        </p:nvGrpSpPr>
        <p:grpSpPr>
          <a:xfrm>
            <a:off x="0" y="-56710"/>
            <a:ext cx="12014368" cy="895408"/>
            <a:chOff x="0" y="-56710"/>
            <a:chExt cx="12014368" cy="895408"/>
          </a:xfrm>
        </p:grpSpPr>
        <p:sp>
          <p:nvSpPr>
            <p:cNvPr id="260" name="Google Shape;260;p14"/>
            <p:cNvSpPr/>
            <p:nvPr/>
          </p:nvSpPr>
          <p:spPr>
            <a:xfrm>
              <a:off x="0" y="-56710"/>
              <a:ext cx="2229633" cy="77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EDU4clima</a:t>
              </a:r>
              <a:endParaRPr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1" name="Google Shape;261;p14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1325" y="36335"/>
              <a:ext cx="803043" cy="8023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" name="Google Shape;262;p1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71580" y="4436963"/>
            <a:ext cx="7587954" cy="237123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 txBox="1"/>
          <p:nvPr/>
        </p:nvSpPr>
        <p:spPr>
          <a:xfrm>
            <a:off x="7454996" y="5535290"/>
            <a:ext cx="2130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WILDFIRES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 txBox="1"/>
          <p:nvPr/>
        </p:nvSpPr>
        <p:spPr>
          <a:xfrm>
            <a:off x="4903206" y="-26496"/>
            <a:ext cx="23855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Ice melting</a:t>
            </a:r>
            <a:endParaRPr sz="36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3250" y="792046"/>
            <a:ext cx="5905500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367936" y="6009938"/>
            <a:ext cx="110684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direct result of global warming is the melting of ice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1" name="Google Shape;271;p15"/>
          <p:cNvGrpSpPr/>
          <p:nvPr/>
        </p:nvGrpSpPr>
        <p:grpSpPr>
          <a:xfrm>
            <a:off x="0" y="-56710"/>
            <a:ext cx="12014368" cy="895408"/>
            <a:chOff x="0" y="-56710"/>
            <a:chExt cx="12014368" cy="895408"/>
          </a:xfrm>
        </p:grpSpPr>
        <p:sp>
          <p:nvSpPr>
            <p:cNvPr id="272" name="Google Shape;272;p15"/>
            <p:cNvSpPr/>
            <p:nvPr/>
          </p:nvSpPr>
          <p:spPr>
            <a:xfrm>
              <a:off x="0" y="-56710"/>
              <a:ext cx="2229633" cy="77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EDU4clima</a:t>
              </a:r>
              <a:endParaRPr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3" name="Google Shape;273;p15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1325" y="36335"/>
              <a:ext cx="803043" cy="8023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>
            <a:off x="5073463" y="2503149"/>
            <a:ext cx="1457308" cy="82968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4903206" y="-26496"/>
            <a:ext cx="23855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Ice melting</a:t>
            </a:r>
            <a:endParaRPr sz="36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17196" y="1156625"/>
            <a:ext cx="7679395" cy="307020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/>
          <p:cNvSpPr/>
          <p:nvPr/>
        </p:nvSpPr>
        <p:spPr>
          <a:xfrm>
            <a:off x="2708476" y="3151549"/>
            <a:ext cx="1759353" cy="9557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it contribute to the level rise?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8565267" y="2742969"/>
            <a:ext cx="1607766" cy="13742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it contribute to the level rise?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4174551" y="1890555"/>
            <a:ext cx="1457309" cy="56178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Ice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8457872" y="1363291"/>
            <a:ext cx="1416835" cy="47563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– Ice 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766947" y="4836005"/>
            <a:ext cx="1106849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melting of sea ice contribute to sea level rise?</a:t>
            </a:r>
            <a:endParaRPr/>
          </a:p>
          <a:p>
            <a:pPr marL="457200" marR="0" lvl="0" indent="-457200" algn="l" rtl="0">
              <a:spcBef>
                <a:spcPts val="14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melting of land ice lead to sea level rise?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869657" y="1069724"/>
            <a:ext cx="1256706" cy="99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992" y="1471353"/>
            <a:ext cx="2466960" cy="2112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</a:rPr>
              <a:t>Question 4: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295" name="Google Shape;295;p17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Is sea level rise caused primarily by the melting of land or sea ice?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/>
          <p:nvPr/>
        </p:nvSpPr>
        <p:spPr>
          <a:xfrm>
            <a:off x="5247050" y="593543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Albedo </a:t>
            </a:r>
            <a:endParaRPr/>
          </a:p>
        </p:txBody>
      </p:sp>
      <p:grpSp>
        <p:nvGrpSpPr>
          <p:cNvPr id="301" name="Google Shape;301;p18"/>
          <p:cNvGrpSpPr/>
          <p:nvPr/>
        </p:nvGrpSpPr>
        <p:grpSpPr>
          <a:xfrm>
            <a:off x="0" y="-56710"/>
            <a:ext cx="12014368" cy="895408"/>
            <a:chOff x="0" y="-56710"/>
            <a:chExt cx="12014368" cy="895408"/>
          </a:xfrm>
        </p:grpSpPr>
        <p:sp>
          <p:nvSpPr>
            <p:cNvPr id="302" name="Google Shape;302;p18"/>
            <p:cNvSpPr/>
            <p:nvPr/>
          </p:nvSpPr>
          <p:spPr>
            <a:xfrm>
              <a:off x="0" y="-56710"/>
              <a:ext cx="2229633" cy="77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EDU4clima</a:t>
              </a:r>
              <a:endParaRPr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3" name="Google Shape;303;p18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1325" y="36335"/>
              <a:ext cx="803043" cy="8023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18"/>
          <p:cNvSpPr txBox="1"/>
          <p:nvPr/>
        </p:nvSpPr>
        <p:spPr>
          <a:xfrm>
            <a:off x="296407" y="6131869"/>
            <a:ext cx="118955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Melting of sea ice affects the reflectivity of the oceans</a:t>
            </a:r>
            <a:endParaRPr sz="2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5" name="Google Shape;30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581" y="1417739"/>
            <a:ext cx="6846839" cy="460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8"/>
          <p:cNvSpPr txBox="1"/>
          <p:nvPr/>
        </p:nvSpPr>
        <p:spPr>
          <a:xfrm>
            <a:off x="3321102" y="2191667"/>
            <a:ext cx="1805715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 of sunlight is reflected</a:t>
            </a:r>
            <a:endParaRPr/>
          </a:p>
        </p:txBody>
      </p:sp>
      <p:sp>
        <p:nvSpPr>
          <p:cNvPr id="307" name="Google Shape;307;p18"/>
          <p:cNvSpPr txBox="1"/>
          <p:nvPr/>
        </p:nvSpPr>
        <p:spPr>
          <a:xfrm>
            <a:off x="7720315" y="2960097"/>
            <a:ext cx="1636062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6% of sunlight is reflected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3074521" y="3575650"/>
            <a:ext cx="163606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of sunlight is absorbed as heat</a:t>
            </a:r>
            <a:endParaRPr/>
          </a:p>
        </p:txBody>
      </p:sp>
      <p:sp>
        <p:nvSpPr>
          <p:cNvPr id="309" name="Google Shape;309;p18"/>
          <p:cNvSpPr txBox="1"/>
          <p:nvPr/>
        </p:nvSpPr>
        <p:spPr>
          <a:xfrm>
            <a:off x="7801836" y="5035678"/>
            <a:ext cx="163606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94%  of sunlight is absorbed</a:t>
            </a:r>
            <a:endParaRPr/>
          </a:p>
        </p:txBody>
      </p:sp>
      <p:sp>
        <p:nvSpPr>
          <p:cNvPr id="310" name="Google Shape;310;p18"/>
          <p:cNvSpPr txBox="1"/>
          <p:nvPr/>
        </p:nvSpPr>
        <p:spPr>
          <a:xfrm>
            <a:off x="6383329" y="4623884"/>
            <a:ext cx="133698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ice</a:t>
            </a:r>
            <a:endParaRPr/>
          </a:p>
        </p:txBody>
      </p:sp>
      <p:sp>
        <p:nvSpPr>
          <p:cNvPr id="311" name="Google Shape;311;p18"/>
          <p:cNvSpPr txBox="1"/>
          <p:nvPr/>
        </p:nvSpPr>
        <p:spPr>
          <a:xfrm>
            <a:off x="3128131" y="4661602"/>
            <a:ext cx="158245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ICE-COVERED WATER</a:t>
            </a:r>
            <a:endParaRPr/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869657" y="1069724"/>
            <a:ext cx="1256706" cy="99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</a:rPr>
              <a:t>Question 5: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318" name="Google Shape;318;p19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What are the consequences of the decrease in the reflectivity of the polar ice caps on the planet’s temperature?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"/>
          <p:cNvGrpSpPr/>
          <p:nvPr/>
        </p:nvGrpSpPr>
        <p:grpSpPr>
          <a:xfrm>
            <a:off x="2629576" y="654688"/>
            <a:ext cx="7479623" cy="5916547"/>
            <a:chOff x="1758161" y="563174"/>
            <a:chExt cx="8675677" cy="6294826"/>
          </a:xfrm>
        </p:grpSpPr>
        <p:pic>
          <p:nvPicPr>
            <p:cNvPr id="107" name="Google Shape;107;p2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8212"/>
            <a:stretch/>
          </p:blipFill>
          <p:spPr>
            <a:xfrm>
              <a:off x="1758161" y="563174"/>
              <a:ext cx="8675677" cy="62948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2"/>
            <p:cNvGrpSpPr/>
            <p:nvPr/>
          </p:nvGrpSpPr>
          <p:grpSpPr>
            <a:xfrm>
              <a:off x="5548956" y="698112"/>
              <a:ext cx="1227138" cy="3955112"/>
              <a:chOff x="2482" y="748"/>
              <a:chExt cx="773" cy="2491"/>
            </a:xfrm>
          </p:grpSpPr>
          <p:sp>
            <p:nvSpPr>
              <p:cNvPr id="109" name="Google Shape;109;p2"/>
              <p:cNvSpPr txBox="1"/>
              <p:nvPr/>
            </p:nvSpPr>
            <p:spPr>
              <a:xfrm>
                <a:off x="2482" y="1329"/>
                <a:ext cx="727" cy="165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Thermosphere</a:t>
                </a:r>
                <a:endParaRPr sz="1000" b="1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0" name="Google Shape;110;p2"/>
              <p:cNvSpPr txBox="1"/>
              <p:nvPr/>
            </p:nvSpPr>
            <p:spPr>
              <a:xfrm>
                <a:off x="2532" y="1894"/>
                <a:ext cx="673" cy="1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Mesosphere</a:t>
                </a:r>
                <a:endParaRPr sz="1000" b="1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1" name="Google Shape;111;p2"/>
              <p:cNvSpPr txBox="1"/>
              <p:nvPr/>
            </p:nvSpPr>
            <p:spPr>
              <a:xfrm>
                <a:off x="2482" y="2510"/>
                <a:ext cx="773" cy="165"/>
              </a:xfrm>
              <a:prstGeom prst="rect">
                <a:avLst/>
              </a:prstGeom>
              <a:solidFill>
                <a:srgbClr val="3366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Stratosphere</a:t>
                </a:r>
                <a:endParaRPr sz="1000" b="1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2" name="Google Shape;112;p2"/>
              <p:cNvSpPr txBox="1"/>
              <p:nvPr/>
            </p:nvSpPr>
            <p:spPr>
              <a:xfrm rot="-42100" flipH="1">
                <a:off x="2533" y="3070"/>
                <a:ext cx="721" cy="16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Troposphere</a:t>
                </a:r>
                <a:endParaRPr sz="1000" b="1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3" name="Google Shape;113;p2"/>
              <p:cNvSpPr txBox="1"/>
              <p:nvPr/>
            </p:nvSpPr>
            <p:spPr>
              <a:xfrm>
                <a:off x="2536" y="748"/>
                <a:ext cx="673" cy="165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Exosphere</a:t>
                </a:r>
                <a:endParaRPr sz="1000" b="1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14" name="Google Shape;114;p2"/>
            <p:cNvSpPr txBox="1"/>
            <p:nvPr/>
          </p:nvSpPr>
          <p:spPr>
            <a:xfrm>
              <a:off x="7711824" y="3998913"/>
              <a:ext cx="944619" cy="26196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Ozon layer </a:t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7597064" y="2175355"/>
              <a:ext cx="1261487" cy="26196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BDC1C6"/>
                  </a:solidFill>
                  <a:latin typeface="Candara"/>
                  <a:ea typeface="Candara"/>
                  <a:cs typeface="Candara"/>
                  <a:sym typeface="Candara"/>
                </a:rPr>
                <a:t>Karman line</a:t>
              </a:r>
              <a:endParaRPr sz="1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7597064" y="1131703"/>
              <a:ext cx="1154113" cy="26196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rPr>
                <a:t>Thermopause</a:t>
              </a:r>
              <a:endParaRPr sz="1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17" name="Google Shape;117;p2"/>
          <p:cNvSpPr txBox="1"/>
          <p:nvPr/>
        </p:nvSpPr>
        <p:spPr>
          <a:xfrm>
            <a:off x="4878126" y="114422"/>
            <a:ext cx="4681537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THE ATMOSPHERE 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/>
          <p:nvPr/>
        </p:nvSpPr>
        <p:spPr>
          <a:xfrm>
            <a:off x="3334667" y="593543"/>
            <a:ext cx="55226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Climate change and oceans</a:t>
            </a:r>
            <a:endParaRPr sz="36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24" name="Google Shape;324;p20"/>
          <p:cNvGrpSpPr/>
          <p:nvPr/>
        </p:nvGrpSpPr>
        <p:grpSpPr>
          <a:xfrm>
            <a:off x="0" y="-56710"/>
            <a:ext cx="12014368" cy="895408"/>
            <a:chOff x="0" y="-56710"/>
            <a:chExt cx="12014368" cy="895408"/>
          </a:xfrm>
        </p:grpSpPr>
        <p:sp>
          <p:nvSpPr>
            <p:cNvPr id="325" name="Google Shape;325;p20"/>
            <p:cNvSpPr/>
            <p:nvPr/>
          </p:nvSpPr>
          <p:spPr>
            <a:xfrm>
              <a:off x="0" y="-56710"/>
              <a:ext cx="2229633" cy="77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EDU4clima</a:t>
              </a:r>
              <a:endParaRPr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6" name="Google Shape;326;p2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1325" y="36335"/>
              <a:ext cx="803043" cy="8023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" name="Google Shape;327;p20"/>
          <p:cNvSpPr txBox="1"/>
          <p:nvPr/>
        </p:nvSpPr>
        <p:spPr>
          <a:xfrm>
            <a:off x="296407" y="5903893"/>
            <a:ext cx="115991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world's oceans are extremely vulnerable to climate change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1376362"/>
            <a:ext cx="6096000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/>
          <p:nvPr/>
        </p:nvSpPr>
        <p:spPr>
          <a:xfrm>
            <a:off x="3725288" y="593543"/>
            <a:ext cx="47414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Heat Capacity of Water</a:t>
            </a:r>
            <a:endParaRPr sz="36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1"/>
          <p:cNvSpPr txBox="1"/>
          <p:nvPr/>
        </p:nvSpPr>
        <p:spPr>
          <a:xfrm>
            <a:off x="296407" y="5903893"/>
            <a:ext cx="115991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can absorb hundreds of times more heat than the atmosphere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417078" y="1715235"/>
            <a:ext cx="5357844" cy="331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31172" y="1351053"/>
            <a:ext cx="1429036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242533" y="2708380"/>
            <a:ext cx="1443668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869657" y="1069724"/>
            <a:ext cx="1256706" cy="99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</a:rPr>
              <a:t>Question 6: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346" name="Google Shape;346;p22"/>
          <p:cNvSpPr txBox="1">
            <a:spLocks noGrp="1"/>
          </p:cNvSpPr>
          <p:nvPr>
            <p:ph type="body" idx="1"/>
          </p:nvPr>
        </p:nvSpPr>
        <p:spPr>
          <a:xfrm>
            <a:off x="493854" y="2387281"/>
            <a:ext cx="10972800" cy="298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Can oceans store heat?</a:t>
            </a:r>
            <a:endParaRPr/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435" y="836713"/>
            <a:ext cx="8597131" cy="483625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3"/>
          <p:cNvSpPr txBox="1"/>
          <p:nvPr/>
        </p:nvSpPr>
        <p:spPr>
          <a:xfrm>
            <a:off x="4500852" y="-26496"/>
            <a:ext cx="31902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Ocean currents</a:t>
            </a:r>
            <a:endParaRPr sz="36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3"/>
          <p:cNvSpPr txBox="1"/>
          <p:nvPr/>
        </p:nvSpPr>
        <p:spPr>
          <a:xfrm>
            <a:off x="296407" y="6008067"/>
            <a:ext cx="115991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melting of ice and warming of the oceans alter marine circulation?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6" name="Google Shape;356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869657" y="1069724"/>
            <a:ext cx="1256706" cy="99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</a:rPr>
              <a:t>Question 7: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362" name="Google Shape;362;p24"/>
          <p:cNvSpPr txBox="1">
            <a:spLocks noGrp="1"/>
          </p:cNvSpPr>
          <p:nvPr>
            <p:ph type="body" idx="1"/>
          </p:nvPr>
        </p:nvSpPr>
        <p:spPr>
          <a:xfrm>
            <a:off x="493854" y="2387281"/>
            <a:ext cx="10972800" cy="298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b="1"/>
              <a:t>Can melting of ice caps and warming of the oceans alter marine circulation?</a:t>
            </a:r>
            <a:endParaRPr sz="4800" b="1"/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b="1"/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8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5"/>
          <p:cNvSpPr txBox="1"/>
          <p:nvPr/>
        </p:nvSpPr>
        <p:spPr>
          <a:xfrm>
            <a:off x="4120940" y="-26496"/>
            <a:ext cx="39501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Ocean acidification</a:t>
            </a:r>
            <a:endParaRPr sz="36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177633" y="746553"/>
            <a:ext cx="104826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2800" baseline="-25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reacts with water molecules to form carbonic acid, lowering the pH of the oceans making them more acidic.</a:t>
            </a:r>
            <a:endParaRPr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9" name="Google Shape;36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363" y="2686757"/>
            <a:ext cx="5991888" cy="394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666042" y="2173970"/>
            <a:ext cx="3238834" cy="464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5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2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869657" y="1069724"/>
            <a:ext cx="1256706" cy="99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</a:rPr>
              <a:t>Question 8: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379" name="Google Shape;379;p26"/>
          <p:cNvSpPr txBox="1">
            <a:spLocks noGrp="1"/>
          </p:cNvSpPr>
          <p:nvPr>
            <p:ph type="body" idx="1"/>
          </p:nvPr>
        </p:nvSpPr>
        <p:spPr>
          <a:xfrm>
            <a:off x="493854" y="2387281"/>
            <a:ext cx="10972800" cy="298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If carbon dioxide dissolves in water, will the acidity of the water change? 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3"/>
          <p:cNvGraphicFramePr/>
          <p:nvPr/>
        </p:nvGraphicFramePr>
        <p:xfrm>
          <a:off x="3495369" y="624394"/>
          <a:ext cx="5201250" cy="4835230"/>
        </p:xfrm>
        <a:graphic>
          <a:graphicData uri="http://schemas.openxmlformats.org/drawingml/2006/table">
            <a:tbl>
              <a:tblPr>
                <a:noFill/>
                <a:tableStyleId>{DB63450A-0D24-412D-B139-60D13336D5C2}</a:tableStyleId>
              </a:tblPr>
              <a:tblGrid>
                <a:gridCol w="2958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3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97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Constituent</a:t>
                      </a:r>
                      <a:endParaRPr sz="36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Content in mole fraction</a:t>
                      </a:r>
                      <a:endParaRPr sz="36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Nitrogen (N</a:t>
                      </a:r>
                      <a:r>
                        <a:rPr lang="en-US" sz="1500" b="1" i="0" u="none" strike="noStrike" cap="none" baseline="-2500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0.7808 (75.51% of the total mass)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7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Oxygen (O</a:t>
                      </a:r>
                      <a:r>
                        <a:rPr lang="en-US" sz="1500" b="1" i="0" u="none" strike="noStrike" cap="none" baseline="-2500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0.2095 (23.14% of the total mass)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7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Argon (Ar)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0.0093 (1.28% of the total mass)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Water Vapor (H</a:t>
                      </a:r>
                      <a:r>
                        <a:rPr lang="en-US" sz="1500" b="1" i="0" u="none" strike="noStrike" cap="none" baseline="-2500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0-0.04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7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Carbon dioxide (CO</a:t>
                      </a:r>
                      <a:r>
                        <a:rPr lang="en-US" sz="1500" b="1" i="0" u="none" strike="noStrike" cap="none" baseline="-2500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420 parts per million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Νeon (Ne)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 parts per million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Helium (He)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 parts per million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Krypton (Kr)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parts per million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Hydrogen (H</a:t>
                      </a:r>
                      <a:r>
                        <a:rPr lang="en-US" sz="1500" b="1" i="0" u="none" strike="noStrike" cap="none" baseline="-2500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0.5 parts per million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97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Ozon (O</a:t>
                      </a:r>
                      <a:r>
                        <a:rPr lang="en-US" sz="1500" b="1" i="0" u="none" strike="noStrike" cap="none" baseline="-2500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500"/>
                        <a:buFont typeface="Tahoma"/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0-12 parts per million</a:t>
                      </a:r>
                      <a:endParaRPr sz="3200" b="1" i="0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5" name="Google Shape;125;p3"/>
          <p:cNvSpPr/>
          <p:nvPr/>
        </p:nvSpPr>
        <p:spPr>
          <a:xfrm>
            <a:off x="8397381" y="2973408"/>
            <a:ext cx="3295091" cy="230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atmosphere also contains aerosols and water</a:t>
            </a:r>
            <a:endParaRPr sz="2000" b="0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2985012" y="104467"/>
            <a:ext cx="6221976" cy="27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COMPSITION OF THE ATMOSPHERE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1425985" y="21701"/>
            <a:ext cx="95184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3600" b="1" i="0" u="none" strike="noStrike" cap="none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The atmosphere is not void!</a:t>
            </a:r>
            <a:endParaRPr dirty="0"/>
          </a:p>
        </p:txBody>
      </p:sp>
      <p:sp>
        <p:nvSpPr>
          <p:cNvPr id="134" name="Google Shape;134;p4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5875" y="1164701"/>
            <a:ext cx="3162300" cy="3673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7331412" y="4381316"/>
            <a:ext cx="1659242" cy="4159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Atmospheric pressure</a:t>
            </a: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7680484" y="2479704"/>
            <a:ext cx="891647" cy="543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of water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7510125" y="4850260"/>
            <a:ext cx="212401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https://ylikonet.gr/</a:t>
            </a:r>
            <a:endParaRPr/>
          </a:p>
        </p:txBody>
      </p:sp>
      <p:sp>
        <p:nvSpPr>
          <p:cNvPr id="140" name="Google Shape;140;p4"/>
          <p:cNvSpPr txBox="1"/>
          <p:nvPr/>
        </p:nvSpPr>
        <p:spPr>
          <a:xfrm>
            <a:off x="2113920" y="4393854"/>
            <a:ext cx="61192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>
                <a:solidFill>
                  <a:srgbClr val="303132"/>
                </a:solidFill>
                <a:latin typeface="Arial"/>
                <a:ea typeface="Arial"/>
                <a:cs typeface="Arial"/>
                <a:sym typeface="Arial"/>
              </a:rPr>
              <a:t>http://peter-mulroy.squarespace.com/air-pressure/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760354" y="5385615"/>
            <a:ext cx="110684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⮚"/>
            </a:pPr>
            <a:r>
              <a:rPr lang="en-US" sz="2800" b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atmosphere has substantial mass and consists of a wide variety of components </a:t>
            </a:r>
            <a:endParaRPr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869657" y="1069724"/>
            <a:ext cx="1256706" cy="99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 descr="Diagra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3825" y="1164701"/>
            <a:ext cx="3195976" cy="3231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C00000"/>
                </a:solidFill>
              </a:rPr>
              <a:t>Question 1:</a:t>
            </a:r>
            <a:endParaRPr sz="4800" b="1">
              <a:solidFill>
                <a:srgbClr val="C00000"/>
              </a:solidFill>
            </a:endParaRPr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What will happen if you turn a glass of water upside down?</a:t>
            </a:r>
            <a:endParaRPr/>
          </a:p>
          <a:p>
            <a:pPr marL="34290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Why?</a:t>
            </a:r>
            <a:endParaRPr/>
          </a:p>
          <a:p>
            <a:pPr marL="342900" lvl="0" indent="-342900" algn="ctr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>
            <a:off x="249382" y="5814061"/>
            <a:ext cx="11665527" cy="946958"/>
          </a:xfrm>
          <a:prstGeom prst="roundRect">
            <a:avLst>
              <a:gd name="adj" fmla="val 12015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The Human Epoch (or Anthropocene) is a proposed geological era dating from the onset of major human impacts on Earth's geology and ecosystems, including but not limited to </a:t>
            </a:r>
            <a:r>
              <a:rPr lang="en-US" sz="20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anthropogenic climate change</a:t>
            </a:r>
            <a:endParaRPr/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18" y="612395"/>
            <a:ext cx="3677842" cy="502481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21661" y="714565"/>
            <a:ext cx="3746736" cy="492264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8" name="Google Shape;158;p6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1425985" y="21701"/>
            <a:ext cx="95184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Can its composition change?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8646289" y="1043939"/>
            <a:ext cx="3296329" cy="51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composition of the atmosphere is in a dynamic          state due to the biological and geological interaction with the Earth, human activities and chemical reactions between its components.</a:t>
            </a:r>
            <a:endParaRPr sz="2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98945" y="714565"/>
            <a:ext cx="7857677" cy="49411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263237" y="5773688"/>
            <a:ext cx="11665527" cy="943337"/>
          </a:xfrm>
          <a:prstGeom prst="roundRect">
            <a:avLst>
              <a:gd name="adj" fmla="val 12015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Since the industrial revolution, huge amounts of pollutants such as CO</a:t>
            </a:r>
            <a:r>
              <a:rPr lang="en-US" sz="2000" baseline="-25000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 have been emitted into the atmosphere and continue to be emitted with unabated intensity.</a:t>
            </a:r>
            <a:endParaRPr sz="2000" b="1" dirty="0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68" name="Google Shape;168;p7"/>
          <p:cNvGrpSpPr/>
          <p:nvPr/>
        </p:nvGrpSpPr>
        <p:grpSpPr>
          <a:xfrm>
            <a:off x="0" y="-56710"/>
            <a:ext cx="12014368" cy="895408"/>
            <a:chOff x="0" y="-56710"/>
            <a:chExt cx="12014368" cy="895408"/>
          </a:xfrm>
        </p:grpSpPr>
        <p:sp>
          <p:nvSpPr>
            <p:cNvPr id="169" name="Google Shape;169;p7"/>
            <p:cNvSpPr/>
            <p:nvPr/>
          </p:nvSpPr>
          <p:spPr>
            <a:xfrm>
              <a:off x="0" y="-56710"/>
              <a:ext cx="2229633" cy="77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EDU4clima</a:t>
              </a:r>
              <a:endParaRPr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0" name="Google Shape;170;p7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1325" y="36335"/>
              <a:ext cx="803043" cy="8023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7"/>
          <p:cNvSpPr txBox="1"/>
          <p:nvPr/>
        </p:nvSpPr>
        <p:spPr>
          <a:xfrm>
            <a:off x="1425985" y="21701"/>
            <a:ext cx="95184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Can its composition change?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642" y="1152095"/>
            <a:ext cx="5847319" cy="334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636617" y="4743060"/>
            <a:ext cx="2776431" cy="188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>
            <a:spLocks noGrp="1"/>
          </p:cNvSpPr>
          <p:nvPr>
            <p:ph type="title" idx="4294967295"/>
          </p:nvPr>
        </p:nvSpPr>
        <p:spPr>
          <a:xfrm>
            <a:off x="83804" y="82311"/>
            <a:ext cx="12775986" cy="108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sz="3600">
                <a:solidFill>
                  <a:srgbClr val="C00000"/>
                </a:solidFill>
              </a:rPr>
              <a:t>Physical changes of CO</a:t>
            </a:r>
            <a:r>
              <a:rPr lang="en-US" sz="3600" baseline="-25000">
                <a:solidFill>
                  <a:srgbClr val="C00000"/>
                </a:solidFill>
              </a:rPr>
              <a:t>2</a:t>
            </a:r>
            <a:r>
              <a:rPr lang="en-US" sz="3600">
                <a:solidFill>
                  <a:srgbClr val="C00000"/>
                </a:solidFill>
              </a:rPr>
              <a:t>, CH</a:t>
            </a:r>
            <a:r>
              <a:rPr lang="en-US" sz="3600" baseline="-25000">
                <a:solidFill>
                  <a:srgbClr val="C00000"/>
                </a:solidFill>
              </a:rPr>
              <a:t>4</a:t>
            </a:r>
            <a:r>
              <a:rPr lang="en-US" sz="3600">
                <a:solidFill>
                  <a:srgbClr val="C00000"/>
                </a:solidFill>
              </a:rPr>
              <a:t> &amp; Temperature</a:t>
            </a:r>
            <a:br>
              <a:rPr lang="en-US" sz="3600">
                <a:solidFill>
                  <a:srgbClr val="C00000"/>
                </a:solidFill>
              </a:rPr>
            </a:br>
            <a:r>
              <a:rPr lang="en-US" sz="3600">
                <a:solidFill>
                  <a:srgbClr val="C00000"/>
                </a:solidFill>
              </a:rPr>
              <a:t>Measurements in ice cores</a:t>
            </a:r>
            <a:endParaRPr sz="3600">
              <a:solidFill>
                <a:srgbClr val="C00000"/>
              </a:solidFill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29637" y="1152096"/>
            <a:ext cx="2816421" cy="18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69571" y="978061"/>
            <a:ext cx="2244797" cy="2218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8"/>
          <p:cNvGrpSpPr/>
          <p:nvPr/>
        </p:nvGrpSpPr>
        <p:grpSpPr>
          <a:xfrm>
            <a:off x="8317901" y="3169133"/>
            <a:ext cx="3827458" cy="3511443"/>
            <a:chOff x="8317901" y="3169133"/>
            <a:chExt cx="3827458" cy="3511443"/>
          </a:xfrm>
        </p:grpSpPr>
        <p:pic>
          <p:nvPicPr>
            <p:cNvPr id="182" name="Google Shape;182;p8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12016" r="14166" b="17837"/>
            <a:stretch/>
          </p:blipFill>
          <p:spPr>
            <a:xfrm>
              <a:off x="8418399" y="3169133"/>
              <a:ext cx="3726959" cy="3399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8"/>
            <p:cNvSpPr txBox="1"/>
            <p:nvPr/>
          </p:nvSpPr>
          <p:spPr>
            <a:xfrm rot="-1582217">
              <a:off x="9212423" y="4017776"/>
              <a:ext cx="1351969" cy="3978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Glaciations</a:t>
              </a:r>
              <a:endParaRPr sz="1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8691129" y="6311244"/>
              <a:ext cx="3454229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Temperature change </a:t>
              </a:r>
              <a:r>
                <a:rPr lang="en-US" sz="18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ο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 txBox="1"/>
            <p:nvPr/>
          </p:nvSpPr>
          <p:spPr>
            <a:xfrm rot="-5400000">
              <a:off x="6748794" y="4738241"/>
              <a:ext cx="3511441" cy="3732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Atmospheric CO</a:t>
              </a:r>
              <a:r>
                <a:rPr lang="en-US" sz="1800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μatm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 rot="-1665372">
              <a:off x="10168446" y="5378496"/>
              <a:ext cx="976040" cy="1800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 txBox="1"/>
            <p:nvPr/>
          </p:nvSpPr>
          <p:spPr>
            <a:xfrm rot="-1719958">
              <a:off x="10033503" y="5239337"/>
              <a:ext cx="1649367" cy="69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Deglaciations –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     Ice melting</a:t>
              </a:r>
              <a:endParaRPr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4413979" y="1759994"/>
            <a:ext cx="684344" cy="1604381"/>
            <a:chOff x="1593149" y="2950003"/>
            <a:chExt cx="782916" cy="1792719"/>
          </a:xfrm>
        </p:grpSpPr>
        <p:sp>
          <p:nvSpPr>
            <p:cNvPr id="189" name="Google Shape;189;p8"/>
            <p:cNvSpPr txBox="1"/>
            <p:nvPr/>
          </p:nvSpPr>
          <p:spPr>
            <a:xfrm>
              <a:off x="1593151" y="2950003"/>
              <a:ext cx="782914" cy="412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CO</a:t>
              </a:r>
              <a:r>
                <a:rPr lang="en-US" sz="1800" b="1" baseline="-25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 baseline="-25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1593149" y="4373390"/>
              <a:ext cx="782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CH</a:t>
              </a:r>
              <a:r>
                <a:rPr lang="en-US" sz="1800" b="1" baseline="-25000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 baseline="-25000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 txBox="1"/>
            <p:nvPr/>
          </p:nvSpPr>
          <p:spPr>
            <a:xfrm>
              <a:off x="1593150" y="3851582"/>
              <a:ext cx="782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ΔΤ</a:t>
              </a:r>
              <a:endParaRPr sz="18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8"/>
          <p:cNvSpPr txBox="1"/>
          <p:nvPr/>
        </p:nvSpPr>
        <p:spPr>
          <a:xfrm>
            <a:off x="6195391" y="6590818"/>
            <a:ext cx="2657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 from wikipedia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53646" y="2932204"/>
            <a:ext cx="2399420" cy="36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" descr="iceinfingers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5100" y="4743060"/>
            <a:ext cx="2335213" cy="1970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8"/>
          <p:cNvGrpSpPr/>
          <p:nvPr/>
        </p:nvGrpSpPr>
        <p:grpSpPr>
          <a:xfrm>
            <a:off x="0" y="-56710"/>
            <a:ext cx="12014368" cy="895408"/>
            <a:chOff x="0" y="-56710"/>
            <a:chExt cx="12014368" cy="895408"/>
          </a:xfrm>
        </p:grpSpPr>
        <p:sp>
          <p:nvSpPr>
            <p:cNvPr id="196" name="Google Shape;196;p8"/>
            <p:cNvSpPr/>
            <p:nvPr/>
          </p:nvSpPr>
          <p:spPr>
            <a:xfrm>
              <a:off x="0" y="-56710"/>
              <a:ext cx="2229633" cy="77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EDU4clima</a:t>
              </a:r>
              <a:endParaRPr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7" name="Google Shape;197;p8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11325" y="36335"/>
              <a:ext cx="803043" cy="8023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title"/>
          </p:nvPr>
        </p:nvSpPr>
        <p:spPr>
          <a:xfrm>
            <a:off x="1425985" y="21701"/>
            <a:ext cx="95184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36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Climate &amp; greenhouse gases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110684" y="5211639"/>
            <a:ext cx="115585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The sun is a source of heating for the Earth.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Without the atmosphere the Earth's temperature would be </a:t>
            </a:r>
            <a:r>
              <a:rPr lang="en-US" sz="24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-18 </a:t>
            </a:r>
            <a:r>
              <a:rPr lang="en-US" sz="2400" b="1" baseline="30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</a:t>
            </a:r>
            <a:r>
              <a:rPr lang="en-US" sz="24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C.</a:t>
            </a:r>
            <a:endParaRPr sz="24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The warming of the atmosphere by naturally originated greenhouse gases increases the temperature by about 33 </a:t>
            </a:r>
            <a:r>
              <a:rPr lang="en-US" sz="2400" baseline="30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</a:t>
            </a:r>
            <a:r>
              <a:rPr lang="en-US" sz="24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 i.e. to about </a:t>
            </a:r>
            <a:r>
              <a:rPr lang="en-US" sz="24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15 </a:t>
            </a:r>
            <a:r>
              <a:rPr lang="en-US" sz="2400" b="1" baseline="300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o</a:t>
            </a:r>
            <a:r>
              <a:rPr lang="en-US" sz="24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C.</a:t>
            </a:r>
            <a:endParaRPr sz="24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5" name="Google Shape;205;p9" descr="C:\Users\mariak\KANAKIDOU_fuj\Kanakidou (D)\presentations\2012\kids\greenhous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7313" y="1975056"/>
            <a:ext cx="3599603" cy="2635535"/>
          </a:xfrm>
          <a:prstGeom prst="rect">
            <a:avLst/>
          </a:prstGeom>
          <a:gradFill>
            <a:gsLst>
              <a:gs pos="0">
                <a:srgbClr val="FDFDFD"/>
              </a:gs>
              <a:gs pos="74000">
                <a:srgbClr val="EFEFEF"/>
              </a:gs>
              <a:gs pos="83000">
                <a:srgbClr val="EFEFEF"/>
              </a:gs>
              <a:gs pos="100000">
                <a:srgbClr val="F4F4F4"/>
              </a:gs>
            </a:gsLst>
            <a:lin ang="5400000" scaled="0"/>
          </a:gradFill>
          <a:ln>
            <a:noFill/>
          </a:ln>
        </p:spPr>
      </p:pic>
      <p:pic>
        <p:nvPicPr>
          <p:cNvPr id="206" name="Google Shape;206;p9" descr="GGThumbNail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25985" y="838698"/>
            <a:ext cx="5366413" cy="43958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0" y="-56710"/>
            <a:ext cx="2229633" cy="77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EDU4clima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211325" y="36335"/>
            <a:ext cx="803043" cy="8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10869657" y="1069724"/>
            <a:ext cx="1256706" cy="99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771</Words>
  <Application>Microsoft Office PowerPoint</Application>
  <PresentationFormat>Προσαρμογή</PresentationFormat>
  <Paragraphs>142</Paragraphs>
  <Slides>26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</vt:lpstr>
      <vt:lpstr>Calibri</vt:lpstr>
      <vt:lpstr>Candara</vt:lpstr>
      <vt:lpstr>Tahoma</vt:lpstr>
      <vt:lpstr>Times New Roman</vt:lpstr>
      <vt:lpstr>Noto Sans Symbols</vt:lpstr>
      <vt:lpstr>2_Office Theme</vt:lpstr>
      <vt:lpstr>Διαφάνεια 1</vt:lpstr>
      <vt:lpstr>Διαφάνεια 2</vt:lpstr>
      <vt:lpstr>Διαφάνεια 3</vt:lpstr>
      <vt:lpstr>Διαφάνεια 4</vt:lpstr>
      <vt:lpstr>Question 1:</vt:lpstr>
      <vt:lpstr>Διαφάνεια 6</vt:lpstr>
      <vt:lpstr>Διαφάνεια 7</vt:lpstr>
      <vt:lpstr>Physical changes of CO2, CH4 &amp; Temperature Measurements in ice cores</vt:lpstr>
      <vt:lpstr>Climate &amp; greenhouse gases</vt:lpstr>
      <vt:lpstr>Question 2:</vt:lpstr>
      <vt:lpstr>Διαφάνεια 11</vt:lpstr>
      <vt:lpstr>Διαφάνεια 12</vt:lpstr>
      <vt:lpstr>Question 3:</vt:lpstr>
      <vt:lpstr>Διαφάνεια 14</vt:lpstr>
      <vt:lpstr>Διαφάνεια 15</vt:lpstr>
      <vt:lpstr>Διαφάνεια 16</vt:lpstr>
      <vt:lpstr>Question 4:</vt:lpstr>
      <vt:lpstr>Διαφάνεια 18</vt:lpstr>
      <vt:lpstr>Question 5:</vt:lpstr>
      <vt:lpstr>Διαφάνεια 20</vt:lpstr>
      <vt:lpstr>Διαφάνεια 21</vt:lpstr>
      <vt:lpstr>Question 6:</vt:lpstr>
      <vt:lpstr>Διαφάνεια 23</vt:lpstr>
      <vt:lpstr>Question 7:</vt:lpstr>
      <vt:lpstr>Διαφάνεια 25</vt:lpstr>
      <vt:lpstr>Question 8: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Νίκος Καλυβίτης</dc:creator>
  <cp:lastModifiedBy>Dell</cp:lastModifiedBy>
  <cp:revision>3</cp:revision>
  <dcterms:created xsi:type="dcterms:W3CDTF">2019-04-12T09:49:33Z</dcterms:created>
  <dcterms:modified xsi:type="dcterms:W3CDTF">2025-03-25T06:23:40Z</dcterms:modified>
</cp:coreProperties>
</file>